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7"/>
  </p:notesMasterIdLst>
  <p:sldIdLst>
    <p:sldId id="256" r:id="rId2"/>
    <p:sldId id="259" r:id="rId3"/>
    <p:sldId id="263" r:id="rId4"/>
    <p:sldId id="257" r:id="rId5"/>
    <p:sldId id="258" r:id="rId6"/>
    <p:sldId id="265" r:id="rId7"/>
    <p:sldId id="260" r:id="rId8"/>
    <p:sldId id="267" r:id="rId9"/>
    <p:sldId id="264" r:id="rId10"/>
    <p:sldId id="262" r:id="rId11"/>
    <p:sldId id="266"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p:scale>
          <a:sx n="129" d="100"/>
          <a:sy n="129" d="100"/>
        </p:scale>
        <p:origin x="144"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050F0-8121-C946-B22A-3141634A9C83}" type="datetimeFigureOut">
              <a:rPr lang="en-US" smtClean="0"/>
              <a:t>11/24/19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67C53-0E61-F04B-B926-16A0526379B8}" type="slidenum">
              <a:rPr lang="en-US" smtClean="0"/>
              <a:t>‹#›</a:t>
            </a:fld>
            <a:endParaRPr lang="en-US"/>
          </a:p>
        </p:txBody>
      </p:sp>
    </p:spTree>
    <p:extLst>
      <p:ext uri="{BB962C8B-B14F-4D97-AF65-F5344CB8AC3E}">
        <p14:creationId xmlns:p14="http://schemas.microsoft.com/office/powerpoint/2010/main" val="159719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67C53-0E61-F04B-B926-16A0526379B8}" type="slidenum">
              <a:rPr lang="en-US" smtClean="0"/>
              <a:t>6</a:t>
            </a:fld>
            <a:endParaRPr lang="en-US"/>
          </a:p>
        </p:txBody>
      </p:sp>
    </p:spTree>
    <p:extLst>
      <p:ext uri="{BB962C8B-B14F-4D97-AF65-F5344CB8AC3E}">
        <p14:creationId xmlns:p14="http://schemas.microsoft.com/office/powerpoint/2010/main" val="72365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11/24/19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11/24/19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11/24/19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11/24/19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2F38BC-D98D-4D85-8CF7-BA70EEDEDD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2" y="2386744"/>
            <a:ext cx="5925310" cy="1645920"/>
          </a:xfrm>
        </p:spPr>
        <p:txBody>
          <a:bodyPr>
            <a:normAutofit/>
          </a:bodyPr>
          <a:lstStyle/>
          <a:p>
            <a:r>
              <a:rPr lang="en-US" dirty="0" smtClean="0"/>
              <a:t>Multiplication </a:t>
            </a:r>
            <a:r>
              <a:rPr lang="en-US" dirty="0"/>
              <a:t>tables </a:t>
            </a:r>
            <a:r>
              <a:rPr lang="en-US" dirty="0" smtClean="0"/>
              <a:t>check </a:t>
            </a:r>
            <a:endParaRPr lang="en-US" dirty="0"/>
          </a:p>
        </p:txBody>
      </p:sp>
      <p:sp>
        <p:nvSpPr>
          <p:cNvPr id="3" name="Subtitle 2"/>
          <p:cNvSpPr>
            <a:spLocks noGrp="1"/>
          </p:cNvSpPr>
          <p:nvPr>
            <p:ph type="subTitle" idx="1"/>
          </p:nvPr>
        </p:nvSpPr>
        <p:spPr>
          <a:xfrm>
            <a:off x="1148615" y="4352544"/>
            <a:ext cx="5242560" cy="1239894"/>
          </a:xfrm>
        </p:spPr>
        <p:txBody>
          <a:bodyPr>
            <a:normAutofit/>
          </a:bodyPr>
          <a:lstStyle/>
          <a:p>
            <a:r>
              <a:rPr lang="en-US" sz="3200" dirty="0">
                <a:solidFill>
                  <a:srgbClr val="FFFFFF"/>
                </a:solidFill>
              </a:rPr>
              <a:t>Monday 2</a:t>
            </a:r>
            <a:r>
              <a:rPr lang="en-US" sz="3200" baseline="30000" dirty="0">
                <a:solidFill>
                  <a:srgbClr val="FFFFFF"/>
                </a:solidFill>
              </a:rPr>
              <a:t>nd</a:t>
            </a:r>
            <a:r>
              <a:rPr lang="en-US" sz="3200" dirty="0">
                <a:solidFill>
                  <a:srgbClr val="FFFFFF"/>
                </a:solidFill>
              </a:rPr>
              <a:t> December </a:t>
            </a:r>
            <a:r>
              <a:rPr lang="en-US" sz="3200" dirty="0" smtClean="0">
                <a:solidFill>
                  <a:srgbClr val="FFFFFF"/>
                </a:solidFill>
              </a:rPr>
              <a:t>2019</a:t>
            </a:r>
          </a:p>
          <a:p>
            <a:r>
              <a:rPr lang="en-US" sz="3200" dirty="0" smtClean="0">
                <a:solidFill>
                  <a:srgbClr val="FFFFFF"/>
                </a:solidFill>
              </a:rPr>
              <a:t>Ms. S. </a:t>
            </a:r>
            <a:r>
              <a:rPr lang="en-US" sz="3200" dirty="0" err="1" smtClean="0">
                <a:solidFill>
                  <a:srgbClr val="FFFFFF"/>
                </a:solidFill>
              </a:rPr>
              <a:t>McAloon</a:t>
            </a:r>
            <a:r>
              <a:rPr lang="en-US" sz="3200" dirty="0" smtClean="0">
                <a:solidFill>
                  <a:srgbClr val="FFFFFF"/>
                </a:solidFill>
              </a:rPr>
              <a:t> </a:t>
            </a:r>
          </a:p>
        </p:txBody>
      </p:sp>
      <p:sp>
        <p:nvSpPr>
          <p:cNvPr id="12" name="Rectangle 11">
            <a:extLst>
              <a:ext uri="{FF2B5EF4-FFF2-40B4-BE49-F238E27FC236}">
                <a16:creationId xmlns:a16="http://schemas.microsoft.com/office/drawing/2014/main" xmlns="" id="{B501A2F0-90BE-4D86-9A8A-4390413F7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80F5EB4E-25CD-44CC-AF95-30C925342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811" y="1241679"/>
            <a:ext cx="3044952" cy="4059936"/>
          </a:xfrm>
          <a:prstGeom prst="rect">
            <a:avLst/>
          </a:prstGeom>
        </p:spPr>
      </p:pic>
    </p:spTree>
    <p:extLst>
      <p:ext uri="{BB962C8B-B14F-4D97-AF65-F5344CB8AC3E}">
        <p14:creationId xmlns:p14="http://schemas.microsoft.com/office/powerpoint/2010/main" val="38419869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C966A4D4-049A-4389-B407-0E7091A07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t>Multiplication tables check</a:t>
            </a:r>
          </a:p>
        </p:txBody>
      </p:sp>
      <p:sp>
        <p:nvSpPr>
          <p:cNvPr id="8" name="Subtitle 7"/>
          <p:cNvSpPr>
            <a:spLocks noGrp="1"/>
          </p:cNvSpPr>
          <p:nvPr>
            <p:ph idx="1"/>
          </p:nvPr>
        </p:nvSpPr>
        <p:spPr>
          <a:xfrm>
            <a:off x="804672" y="2858703"/>
            <a:ext cx="4475892" cy="3042547"/>
          </a:xfrm>
        </p:spPr>
        <p:txBody>
          <a:bodyPr>
            <a:noAutofit/>
          </a:bodyPr>
          <a:lstStyle/>
          <a:p>
            <a:r>
              <a:rPr lang="en-US" sz="2400" dirty="0">
                <a:solidFill>
                  <a:srgbClr val="FFFFFF"/>
                </a:solidFill>
              </a:rPr>
              <a:t>Resources that would assist a pupil with working out the answers (such as calculators), or provide the answers to multiplication questions (including wall displays), </a:t>
            </a:r>
            <a:r>
              <a:rPr lang="en-US" sz="2400" dirty="0" smtClean="0">
                <a:solidFill>
                  <a:srgbClr val="FFFFFF"/>
                </a:solidFill>
              </a:rPr>
              <a:t>wil</a:t>
            </a:r>
            <a:r>
              <a:rPr lang="en-US" sz="2400" dirty="0" smtClean="0">
                <a:solidFill>
                  <a:srgbClr val="FFFFFF"/>
                </a:solidFill>
              </a:rPr>
              <a:t>l </a:t>
            </a:r>
            <a:r>
              <a:rPr lang="en-US" sz="2400" dirty="0" smtClean="0">
                <a:solidFill>
                  <a:srgbClr val="FFFFFF"/>
                </a:solidFill>
              </a:rPr>
              <a:t>be </a:t>
            </a:r>
            <a:r>
              <a:rPr lang="en-US" sz="2400" dirty="0">
                <a:solidFill>
                  <a:srgbClr val="FFFFFF"/>
                </a:solidFill>
              </a:rPr>
              <a:t>removed from the room in which the MTC is administered.</a:t>
            </a:r>
          </a:p>
        </p:txBody>
      </p:sp>
      <p:sp>
        <p:nvSpPr>
          <p:cNvPr id="16" name="Rectangle 15">
            <a:extLst>
              <a:ext uri="{FF2B5EF4-FFF2-40B4-BE49-F238E27FC236}">
                <a16:creationId xmlns:a16="http://schemas.microsoft.com/office/drawing/2014/main" xmlns="" id="{B5899359-8523-4D4D-B568-3FDFAF982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2E9C9585-DA89-4D7E-BCDF-576461A1A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689" y="970949"/>
            <a:ext cx="3449574" cy="4599432"/>
          </a:xfrm>
          <a:prstGeom prst="rect">
            <a:avLst/>
          </a:prstGeom>
        </p:spPr>
      </p:pic>
    </p:spTree>
    <p:extLst>
      <p:ext uri="{BB962C8B-B14F-4D97-AF65-F5344CB8AC3E}">
        <p14:creationId xmlns:p14="http://schemas.microsoft.com/office/powerpoint/2010/main" val="97970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04672" y="964692"/>
            <a:ext cx="5894832" cy="1188720"/>
          </a:xfrm>
        </p:spPr>
        <p:txBody>
          <a:bodyPr>
            <a:normAutofit/>
          </a:bodyPr>
          <a:lstStyle/>
          <a:p>
            <a:r>
              <a:rPr lang="en-US" dirty="0"/>
              <a:t>Multiplication tables check</a:t>
            </a:r>
          </a:p>
        </p:txBody>
      </p:sp>
      <p:sp>
        <p:nvSpPr>
          <p:cNvPr id="7" name="Content Placeholder 6"/>
          <p:cNvSpPr>
            <a:spLocks noGrp="1"/>
          </p:cNvSpPr>
          <p:nvPr>
            <p:ph idx="1"/>
          </p:nvPr>
        </p:nvSpPr>
        <p:spPr>
          <a:xfrm>
            <a:off x="803243" y="2638044"/>
            <a:ext cx="5963317" cy="3263206"/>
          </a:xfrm>
        </p:spPr>
        <p:txBody>
          <a:bodyPr>
            <a:normAutofit fontScale="70000" lnSpcReduction="20000"/>
          </a:bodyPr>
          <a:lstStyle/>
          <a:p>
            <a:r>
              <a:rPr lang="en-US" sz="3200" dirty="0"/>
              <a:t>Pupils and schools will be able to access a practice area prior to the check window opening, in order to become familiar with the MTC format. </a:t>
            </a:r>
          </a:p>
          <a:p>
            <a:r>
              <a:rPr lang="en-US" sz="3200" dirty="0"/>
              <a:t>Items will be selected from the 121 items that make up the 2 to 12 multiplication tables. The one multiplication table is not included in the check, although questions from the one multiplication table may be included as practice questions. </a:t>
            </a:r>
            <a:endParaRPr lang="en-US" sz="3200" dirty="0"/>
          </a:p>
          <a:p>
            <a:endParaRPr lang="en-US" sz="3200" dirty="0"/>
          </a:p>
        </p:txBody>
      </p:sp>
      <p:sp>
        <p:nvSpPr>
          <p:cNvPr id="13" name="Rectangle 12">
            <a:extLst>
              <a:ext uri="{FF2B5EF4-FFF2-40B4-BE49-F238E27FC236}">
                <a16:creationId xmlns:a16="http://schemas.microsoft.com/office/drawing/2014/main" xmlns="" id="{879398A9-0D0D-4901-BDDF-B3D93CECA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011FEC3B-E514-4E21-B2CB-7903A73569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326" y="1293275"/>
            <a:ext cx="3209544" cy="4279392"/>
          </a:xfrm>
          <a:prstGeom prst="rect">
            <a:avLst/>
          </a:prstGeom>
        </p:spPr>
      </p:pic>
    </p:spTree>
    <p:extLst>
      <p:ext uri="{BB962C8B-B14F-4D97-AF65-F5344CB8AC3E}">
        <p14:creationId xmlns:p14="http://schemas.microsoft.com/office/powerpoint/2010/main" val="3821412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3467" y="643467"/>
            <a:ext cx="3363974" cy="1728044"/>
          </a:xfrm>
          <a:noFill/>
          <a:ln>
            <a:solidFill>
              <a:schemeClr val="bg1"/>
            </a:solidFill>
          </a:ln>
        </p:spPr>
        <p:txBody>
          <a:bodyPr wrap="square">
            <a:normAutofit/>
          </a:bodyPr>
          <a:lstStyle/>
          <a:p>
            <a:r>
              <a:rPr lang="en-US" sz="2600">
                <a:solidFill>
                  <a:schemeClr val="bg1"/>
                </a:solidFill>
              </a:rPr>
              <a:t>Multiplication tables check</a:t>
            </a:r>
          </a:p>
        </p:txBody>
      </p:sp>
      <p:sp>
        <p:nvSpPr>
          <p:cNvPr id="5" name="Content Placeholder 4"/>
          <p:cNvSpPr>
            <a:spLocks noGrp="1"/>
          </p:cNvSpPr>
          <p:nvPr>
            <p:ph idx="1"/>
          </p:nvPr>
        </p:nvSpPr>
        <p:spPr>
          <a:xfrm>
            <a:off x="643468" y="2638044"/>
            <a:ext cx="3363974" cy="3991356"/>
          </a:xfrm>
        </p:spPr>
        <p:txBody>
          <a:bodyPr>
            <a:normAutofit fontScale="92500" lnSpcReduction="10000"/>
          </a:bodyPr>
          <a:lstStyle/>
          <a:p>
            <a:r>
              <a:rPr lang="en-US" dirty="0">
                <a:solidFill>
                  <a:schemeClr val="bg1"/>
                </a:solidFill>
              </a:rPr>
              <a:t>In order to check if pupils have fluent recall of the multiplication tables, a breadth of items will be included in each check. This will include items of different difficulties and representation from the different multiplication tables, with an emphasis on multiplication tables taught at KS2. </a:t>
            </a:r>
            <a:endParaRPr lang="en-US" dirty="0" smtClean="0">
              <a:solidFill>
                <a:schemeClr val="bg1"/>
              </a:solidFill>
            </a:endParaRPr>
          </a:p>
          <a:p>
            <a:r>
              <a:rPr lang="en-US" dirty="0">
                <a:solidFill>
                  <a:schemeClr val="bg1"/>
                </a:solidFill>
              </a:rPr>
              <a:t>There is an emphasis on the 6, 7, 8, 9 and 12 multiplication tables because these have been determined to be the most difficult multiplication tables. </a:t>
            </a:r>
            <a:endParaRPr lang="en-US" dirty="0" smtClean="0">
              <a:solidFill>
                <a:schemeClr val="bg1"/>
              </a:solidFill>
            </a:endParaRPr>
          </a:p>
          <a:p>
            <a:endParaRPr lang="en-US" dirty="0">
              <a:solidFill>
                <a:schemeClr val="bg1"/>
              </a:solidFill>
            </a:endParaRPr>
          </a:p>
          <a:p>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323" y="643467"/>
            <a:ext cx="4057649" cy="5410199"/>
          </a:xfrm>
          <a:prstGeom prst="rect">
            <a:avLst/>
          </a:prstGeom>
        </p:spPr>
      </p:pic>
    </p:spTree>
    <p:extLst>
      <p:ext uri="{BB962C8B-B14F-4D97-AF65-F5344CB8AC3E}">
        <p14:creationId xmlns:p14="http://schemas.microsoft.com/office/powerpoint/2010/main" val="2005326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966A4D4-049A-4389-B407-0E7091A07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dirty="0"/>
              <a:t>Multiplication tables check</a:t>
            </a:r>
          </a:p>
        </p:txBody>
      </p:sp>
      <p:sp>
        <p:nvSpPr>
          <p:cNvPr id="3" name="Content Placeholder 2"/>
          <p:cNvSpPr>
            <a:spLocks noGrp="1"/>
          </p:cNvSpPr>
          <p:nvPr>
            <p:ph idx="1"/>
          </p:nvPr>
        </p:nvSpPr>
        <p:spPr>
          <a:xfrm>
            <a:off x="804672" y="2858703"/>
            <a:ext cx="4475892" cy="3042547"/>
          </a:xfrm>
        </p:spPr>
        <p:txBody>
          <a:bodyPr>
            <a:normAutofit fontScale="62500" lnSpcReduction="20000"/>
          </a:bodyPr>
          <a:lstStyle/>
          <a:p>
            <a:pPr>
              <a:lnSpc>
                <a:spcPct val="90000"/>
              </a:lnSpc>
              <a:spcBef>
                <a:spcPts val="0"/>
              </a:spcBef>
              <a:spcAft>
                <a:spcPts val="600"/>
              </a:spcAft>
              <a:buClrTx/>
            </a:pPr>
            <a:r>
              <a:rPr lang="en-US" sz="2900" dirty="0">
                <a:solidFill>
                  <a:srgbClr val="FFFFFF"/>
                </a:solidFill>
              </a:rPr>
              <a:t>The system will automatically score the MTC. Only numeric inputs will register as a response, and every numeric input made by a pupil is shown on-screen. When a pupil presses ‘enter’, or the time runs out, the numbers displayed on-screen are accepted as the pupil’s response and scored accordingly. </a:t>
            </a:r>
          </a:p>
          <a:p>
            <a:pPr>
              <a:lnSpc>
                <a:spcPct val="90000"/>
              </a:lnSpc>
              <a:spcBef>
                <a:spcPts val="0"/>
              </a:spcBef>
              <a:spcAft>
                <a:spcPts val="600"/>
              </a:spcAft>
              <a:buClrTx/>
            </a:pPr>
            <a:r>
              <a:rPr lang="en-US" sz="2900" dirty="0">
                <a:solidFill>
                  <a:srgbClr val="FFFFFF"/>
                </a:solidFill>
              </a:rPr>
              <a:t>At the end of the assessment window, a total score out of 25 will be reported to each school for all of their pupils who took the check</a:t>
            </a:r>
            <a:r>
              <a:rPr lang="en-US" sz="2900" dirty="0" smtClean="0">
                <a:solidFill>
                  <a:srgbClr val="FFFFFF"/>
                </a:solidFill>
              </a:rPr>
              <a:t>.</a:t>
            </a:r>
            <a:endParaRPr lang="en-US" sz="2900" dirty="0">
              <a:solidFill>
                <a:srgbClr val="FFFFFF"/>
              </a:solidFill>
            </a:endParaRPr>
          </a:p>
          <a:p>
            <a:pPr>
              <a:lnSpc>
                <a:spcPct val="90000"/>
              </a:lnSpc>
              <a:spcBef>
                <a:spcPts val="0"/>
              </a:spcBef>
              <a:spcAft>
                <a:spcPts val="600"/>
              </a:spcAft>
              <a:buClrTx/>
            </a:pPr>
            <a:r>
              <a:rPr lang="en-US" sz="2900" dirty="0">
                <a:solidFill>
                  <a:srgbClr val="FFFFFF"/>
                </a:solidFill>
              </a:rPr>
              <a:t>There will be no expected standard threshold for the MTC. </a:t>
            </a:r>
          </a:p>
          <a:p>
            <a:pPr marL="0" marR="0" lvl="0" indent="0" defTabSz="914400" eaLnBrk="1" fontAlgn="auto" latinLnBrk="0" hangingPunct="1">
              <a:lnSpc>
                <a:spcPct val="90000"/>
              </a:lnSpc>
              <a:spcBef>
                <a:spcPts val="0"/>
              </a:spcBef>
              <a:spcAft>
                <a:spcPts val="600"/>
              </a:spcAft>
              <a:buClrTx/>
              <a:buSzTx/>
              <a:buFontTx/>
              <a:buNone/>
              <a:tabLst/>
              <a:defRPr/>
            </a:pPr>
            <a:endParaRPr lang="en-US" sz="1400" dirty="0">
              <a:solidFill>
                <a:srgbClr val="FFFFFF"/>
              </a:solidFill>
            </a:endParaRPr>
          </a:p>
        </p:txBody>
      </p:sp>
      <p:sp>
        <p:nvSpPr>
          <p:cNvPr id="13" name="Rectangle 12">
            <a:extLst>
              <a:ext uri="{FF2B5EF4-FFF2-40B4-BE49-F238E27FC236}">
                <a16:creationId xmlns:a16="http://schemas.microsoft.com/office/drawing/2014/main" xmlns="" id="{B5899359-8523-4D4D-B568-3FDFAF982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2E9C9585-DA89-4D7E-BCDF-576461A1A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692" y="1190881"/>
            <a:ext cx="4159568" cy="4159568"/>
          </a:xfrm>
          <a:prstGeom prst="rect">
            <a:avLst/>
          </a:prstGeom>
        </p:spPr>
      </p:pic>
      <p:sp>
        <p:nvSpPr>
          <p:cNvPr id="4" name="AutoShape 2" descr="rl.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l.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164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0" y="978776"/>
            <a:ext cx="3044953" cy="1174991"/>
          </a:xfrm>
        </p:spPr>
        <p:txBody>
          <a:bodyPr>
            <a:normAutofit/>
          </a:bodyPr>
          <a:lstStyle/>
          <a:p>
            <a:r>
              <a:rPr lang="en-US" sz="2000"/>
              <a:t>Multiplication tables check</a:t>
            </a:r>
          </a:p>
        </p:txBody>
      </p:sp>
      <p:sp>
        <p:nvSpPr>
          <p:cNvPr id="3" name="Content Placeholder 2"/>
          <p:cNvSpPr>
            <a:spLocks noGrp="1"/>
          </p:cNvSpPr>
          <p:nvPr>
            <p:ph idx="1"/>
          </p:nvPr>
        </p:nvSpPr>
        <p:spPr>
          <a:xfrm>
            <a:off x="804670" y="2640692"/>
            <a:ext cx="3044952" cy="3255252"/>
          </a:xfrm>
        </p:spPr>
        <p:txBody>
          <a:bodyPr>
            <a:normAutofit fontScale="92500" lnSpcReduction="20000"/>
          </a:bodyPr>
          <a:lstStyle/>
          <a:p>
            <a:r>
              <a:rPr lang="en-US" sz="2400" dirty="0"/>
              <a:t>Results for the 2020 Multiplication tables check, at national and local authority level will be released between September and October 2020</a:t>
            </a:r>
            <a:r>
              <a:rPr lang="en-US" sz="2400" dirty="0" smtClean="0"/>
              <a:t>.</a:t>
            </a:r>
          </a:p>
          <a:p>
            <a:r>
              <a:rPr lang="en-US" sz="2400" dirty="0"/>
              <a:t>This presentation will be added to the school website for future reference.</a:t>
            </a:r>
          </a:p>
          <a:p>
            <a:endParaRPr lang="en-US" sz="2800" dirty="0"/>
          </a:p>
          <a:p>
            <a:endParaRPr lang="en-US" sz="1600" dirty="0"/>
          </a:p>
          <a:p>
            <a:endParaRPr lang="en-US" sz="1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769" r="-1" b="3248"/>
          <a:stretch/>
        </p:blipFill>
        <p:spPr>
          <a:xfrm>
            <a:off x="4654296" y="10"/>
            <a:ext cx="7537704" cy="6857990"/>
          </a:xfrm>
          <a:prstGeom prst="rect">
            <a:avLst/>
          </a:prstGeom>
        </p:spPr>
      </p:pic>
    </p:spTree>
    <p:extLst>
      <p:ext uri="{BB962C8B-B14F-4D97-AF65-F5344CB8AC3E}">
        <p14:creationId xmlns:p14="http://schemas.microsoft.com/office/powerpoint/2010/main" val="113296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399" y="1271016"/>
            <a:ext cx="7883046" cy="4315968"/>
          </a:xfrm>
          <a:prstGeom prst="rect">
            <a:avLst/>
          </a:prstGeom>
        </p:spPr>
      </p:pic>
      <p:sp>
        <p:nvSpPr>
          <p:cNvPr id="11" name="Oval 10">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Autofit/>
          </a:bodyPr>
          <a:lstStyle/>
          <a:p>
            <a:r>
              <a:rPr lang="en-US" sz="1100" dirty="0" smtClean="0">
                <a:solidFill>
                  <a:srgbClr val="FFFFFF"/>
                </a:solidFill>
              </a:rPr>
              <a:t>Thank you for listening </a:t>
            </a:r>
            <a:endParaRPr lang="en-US" sz="1100" dirty="0">
              <a:solidFill>
                <a:srgbClr val="FFFFFF"/>
              </a:solidFill>
            </a:endParaRPr>
          </a:p>
        </p:txBody>
      </p:sp>
    </p:spTree>
    <p:extLst>
      <p:ext uri="{BB962C8B-B14F-4D97-AF65-F5344CB8AC3E}">
        <p14:creationId xmlns:p14="http://schemas.microsoft.com/office/powerpoint/2010/main" val="4252223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5496" y="978776"/>
            <a:ext cx="5925310" cy="1174991"/>
          </a:xfrm>
        </p:spPr>
        <p:txBody>
          <a:bodyPr>
            <a:normAutofit/>
          </a:bodyPr>
          <a:lstStyle/>
          <a:p>
            <a:r>
              <a:rPr lang="en-US" sz="2400" dirty="0"/>
              <a:t>Multiplication tables check</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04" r="4349"/>
          <a:stretch/>
        </p:blipFill>
        <p:spPr>
          <a:xfrm>
            <a:off x="20" y="10"/>
            <a:ext cx="4657325" cy="6857990"/>
          </a:xfrm>
          <a:prstGeom prst="rect">
            <a:avLst/>
          </a:prstGeom>
        </p:spPr>
      </p:pic>
      <p:sp>
        <p:nvSpPr>
          <p:cNvPr id="3" name="Content Placeholder 2"/>
          <p:cNvSpPr>
            <a:spLocks noGrp="1"/>
          </p:cNvSpPr>
          <p:nvPr>
            <p:ph idx="1"/>
          </p:nvPr>
        </p:nvSpPr>
        <p:spPr>
          <a:xfrm>
            <a:off x="5445496" y="2640692"/>
            <a:ext cx="5925310" cy="3255252"/>
          </a:xfrm>
        </p:spPr>
        <p:txBody>
          <a:bodyPr>
            <a:normAutofit/>
          </a:bodyPr>
          <a:lstStyle/>
          <a:p>
            <a:r>
              <a:rPr lang="en-US" sz="4000" dirty="0"/>
              <a:t>In January 2016, the government announced its intention to introduce the MTC during key stage 2. </a:t>
            </a:r>
          </a:p>
        </p:txBody>
      </p:sp>
    </p:spTree>
    <p:extLst>
      <p:ext uri="{BB962C8B-B14F-4D97-AF65-F5344CB8AC3E}">
        <p14:creationId xmlns:p14="http://schemas.microsoft.com/office/powerpoint/2010/main" val="293432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40000"/>
            <a:extLst>
              <a:ext uri="{28A0092B-C50C-407E-A947-70E740481C1C}">
                <a14:useLocalDpi xmlns:a14="http://schemas.microsoft.com/office/drawing/2010/main" val="0"/>
              </a:ext>
            </a:extLst>
          </a:blip>
          <a:srcRect l="14860" r="8252" b="1"/>
          <a:stretch/>
        </p:blipFill>
        <p:spPr>
          <a:xfrm>
            <a:off x="69594" y="318062"/>
            <a:ext cx="12191980" cy="6857990"/>
          </a:xfrm>
          <a:prstGeom prst="rect">
            <a:avLst/>
          </a:prstGeom>
        </p:spPr>
      </p:pic>
      <p:sp>
        <p:nvSpPr>
          <p:cNvPr id="5" name="Title 4"/>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Multiplication tables check</a:t>
            </a:r>
          </a:p>
        </p:txBody>
      </p:sp>
      <p:sp>
        <p:nvSpPr>
          <p:cNvPr id="3" name="Content Placeholder 2"/>
          <p:cNvSpPr>
            <a:spLocks noGrp="1"/>
          </p:cNvSpPr>
          <p:nvPr>
            <p:ph idx="1"/>
          </p:nvPr>
        </p:nvSpPr>
        <p:spPr>
          <a:xfrm>
            <a:off x="2231136" y="2638044"/>
            <a:ext cx="7729728" cy="3101983"/>
          </a:xfrm>
        </p:spPr>
        <p:txBody>
          <a:bodyPr>
            <a:normAutofit fontScale="92500" lnSpcReduction="10000"/>
          </a:bodyPr>
          <a:lstStyle/>
          <a:p>
            <a:r>
              <a:rPr lang="en-US" sz="3200" dirty="0"/>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p>
          <a:p>
            <a:endParaRPr lang="en-US" dirty="0"/>
          </a:p>
        </p:txBody>
      </p:sp>
    </p:spTree>
    <p:extLst>
      <p:ext uri="{BB962C8B-B14F-4D97-AF65-F5344CB8AC3E}">
        <p14:creationId xmlns:p14="http://schemas.microsoft.com/office/powerpoint/2010/main" val="4091647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966A4D4-049A-4389-B407-0E7091A07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dirty="0"/>
              <a:t>Multiplication tables check</a:t>
            </a:r>
          </a:p>
        </p:txBody>
      </p:sp>
      <p:sp>
        <p:nvSpPr>
          <p:cNvPr id="3" name="Content Placeholder 2"/>
          <p:cNvSpPr>
            <a:spLocks noGrp="1"/>
          </p:cNvSpPr>
          <p:nvPr>
            <p:ph idx="1"/>
          </p:nvPr>
        </p:nvSpPr>
        <p:spPr>
          <a:xfrm>
            <a:off x="804672" y="2858703"/>
            <a:ext cx="4475892" cy="3042547"/>
          </a:xfrm>
        </p:spPr>
        <p:txBody>
          <a:bodyPr>
            <a:noAutofit/>
          </a:bodyPr>
          <a:lstStyle/>
          <a:p>
            <a:r>
              <a:rPr lang="en-US" sz="2400" dirty="0">
                <a:solidFill>
                  <a:srgbClr val="FFFFFF"/>
                </a:solidFill>
              </a:rPr>
              <a:t>From the 2019/20 academic year onwards, all state-funded maintained schools and academies (including free schools) in England will be required to administer an online multiplication tables check (MTC) to year 4 pupils.</a:t>
            </a:r>
          </a:p>
        </p:txBody>
      </p:sp>
      <p:sp>
        <p:nvSpPr>
          <p:cNvPr id="11" name="Rectangle 10">
            <a:extLst>
              <a:ext uri="{FF2B5EF4-FFF2-40B4-BE49-F238E27FC236}">
                <a16:creationId xmlns:a16="http://schemas.microsoft.com/office/drawing/2014/main" xmlns="" id="{B5899359-8523-4D4D-B568-3FDFAF982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E9C9585-DA89-4D7E-BCDF-576461A1A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04" r="4349"/>
          <a:stretch/>
        </p:blipFill>
        <p:spPr>
          <a:xfrm>
            <a:off x="7582733" y="970949"/>
            <a:ext cx="3123486" cy="4599432"/>
          </a:xfrm>
          <a:prstGeom prst="rect">
            <a:avLst/>
          </a:prstGeom>
        </p:spPr>
      </p:pic>
    </p:spTree>
    <p:extLst>
      <p:ext uri="{BB962C8B-B14F-4D97-AF65-F5344CB8AC3E}">
        <p14:creationId xmlns:p14="http://schemas.microsoft.com/office/powerpoint/2010/main" val="3626096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643467" y="643467"/>
            <a:ext cx="3363974" cy="1728044"/>
          </a:xfrm>
          <a:noFill/>
          <a:ln>
            <a:solidFill>
              <a:schemeClr val="bg1"/>
            </a:solidFill>
          </a:ln>
        </p:spPr>
        <p:txBody>
          <a:bodyPr wrap="square">
            <a:normAutofit/>
          </a:bodyPr>
          <a:lstStyle/>
          <a:p>
            <a:r>
              <a:rPr lang="en-US" sz="2600" dirty="0">
                <a:solidFill>
                  <a:schemeClr val="bg1"/>
                </a:solidFill>
              </a:rPr>
              <a:t>Multiplication tables check</a:t>
            </a:r>
          </a:p>
        </p:txBody>
      </p:sp>
      <p:sp>
        <p:nvSpPr>
          <p:cNvPr id="13" name="Content Placeholder 12"/>
          <p:cNvSpPr>
            <a:spLocks noGrp="1"/>
          </p:cNvSpPr>
          <p:nvPr>
            <p:ph idx="1"/>
          </p:nvPr>
        </p:nvSpPr>
        <p:spPr>
          <a:xfrm>
            <a:off x="643468" y="2638044"/>
            <a:ext cx="3363974" cy="3415622"/>
          </a:xfrm>
        </p:spPr>
        <p:txBody>
          <a:bodyPr>
            <a:noAutofit/>
          </a:bodyPr>
          <a:lstStyle/>
          <a:p>
            <a:pPr marL="0" lvl="0" indent="0">
              <a:spcBef>
                <a:spcPts val="0"/>
              </a:spcBef>
              <a:spcAft>
                <a:spcPts val="600"/>
              </a:spcAft>
              <a:buClrTx/>
              <a:buNone/>
            </a:pPr>
            <a:r>
              <a:rPr lang="en-US" sz="2800" dirty="0">
                <a:solidFill>
                  <a:schemeClr val="bg1"/>
                </a:solidFill>
              </a:rPr>
              <a:t>The national curriculum specifies that pupils should be taught to recall the multiplication tables up to and including 12 × 12 by the end of year 4.</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323" y="643467"/>
            <a:ext cx="4057649" cy="5410199"/>
          </a:xfrm>
          <a:prstGeom prst="rect">
            <a:avLst/>
          </a:prstGeom>
        </p:spPr>
      </p:pic>
    </p:spTree>
    <p:extLst>
      <p:ext uri="{BB962C8B-B14F-4D97-AF65-F5344CB8AC3E}">
        <p14:creationId xmlns:p14="http://schemas.microsoft.com/office/powerpoint/2010/main" val="709112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Multiplication tables check</a:t>
            </a:r>
          </a:p>
        </p:txBody>
      </p:sp>
      <p:sp>
        <p:nvSpPr>
          <p:cNvPr id="5" name="Content Placeholder 4"/>
          <p:cNvSpPr>
            <a:spLocks noGrp="1"/>
          </p:cNvSpPr>
          <p:nvPr>
            <p:ph sz="half" idx="1"/>
          </p:nvPr>
        </p:nvSpPr>
        <p:spPr/>
        <p:txBody>
          <a:bodyPr>
            <a:noAutofit/>
          </a:bodyPr>
          <a:lstStyle/>
          <a:p>
            <a:r>
              <a:rPr lang="en-US" sz="2000" dirty="0"/>
              <a:t>The content domain for the MTC is based on the national curriculum (2014). The national curriculum states, </a:t>
            </a:r>
            <a:r>
              <a:rPr lang="en-US" sz="2000" b="1" dirty="0"/>
              <a:t>‘By the end of year 4, pupils should have </a:t>
            </a:r>
            <a:r>
              <a:rPr lang="en-US" sz="2000" b="1" dirty="0" err="1"/>
              <a:t>memorised</a:t>
            </a:r>
            <a:r>
              <a:rPr lang="en-US" sz="2000" b="1" dirty="0"/>
              <a:t> their multiplication tables up to and including the 12 multiplication table and show precision and fluency in their work’. </a:t>
            </a:r>
            <a:endParaRPr lang="en-US" sz="2000" b="1" dirty="0"/>
          </a:p>
          <a:p>
            <a:endParaRPr lang="en-US" sz="2000" dirty="0"/>
          </a:p>
        </p:txBody>
      </p:sp>
      <p:sp>
        <p:nvSpPr>
          <p:cNvPr id="6" name="Content Placeholder 5"/>
          <p:cNvSpPr>
            <a:spLocks noGrp="1"/>
          </p:cNvSpPr>
          <p:nvPr>
            <p:ph sz="half" idx="2"/>
          </p:nvPr>
        </p:nvSpPr>
        <p:spPr/>
        <p:txBody>
          <a:bodyPr>
            <a:normAutofit fontScale="32500" lnSpcReduction="20000"/>
          </a:bodyPr>
          <a:lstStyle/>
          <a:p>
            <a:r>
              <a:rPr lang="en-US" sz="6000" dirty="0" smtClean="0"/>
              <a:t>The year 4 </a:t>
            </a:r>
            <a:r>
              <a:rPr lang="en-US" sz="6000" dirty="0" err="1" smtClean="0"/>
              <a:t>programme</a:t>
            </a:r>
            <a:r>
              <a:rPr lang="en-US" sz="6000" dirty="0" smtClean="0"/>
              <a:t> of study for mathematics also states, </a:t>
            </a:r>
            <a:r>
              <a:rPr lang="en-US" sz="6000" b="1" dirty="0" smtClean="0"/>
              <a:t>‘Pupils should be taught to recall multiplication and division facts for multiplication tables up to 12 × 12’. </a:t>
            </a:r>
            <a:r>
              <a:rPr lang="en-US" sz="6000" dirty="0" smtClean="0"/>
              <a:t>The MTC only assesses the instant recall of multiplication facts. Multiplication and division in a wider context will continue to be assessed through the KS1 and KS2 mathematics assessments. </a:t>
            </a:r>
            <a:endParaRPr lang="en-US" sz="6000" dirty="0"/>
          </a:p>
          <a:p>
            <a:endParaRPr lang="en-US" dirty="0"/>
          </a:p>
        </p:txBody>
      </p:sp>
    </p:spTree>
    <p:extLst>
      <p:ext uri="{BB962C8B-B14F-4D97-AF65-F5344CB8AC3E}">
        <p14:creationId xmlns:p14="http://schemas.microsoft.com/office/powerpoint/2010/main" val="1667450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04672" y="964692"/>
            <a:ext cx="5894832" cy="1188720"/>
          </a:xfrm>
        </p:spPr>
        <p:txBody>
          <a:bodyPr>
            <a:normAutofit/>
          </a:bodyPr>
          <a:lstStyle/>
          <a:p>
            <a:r>
              <a:rPr lang="en-US" dirty="0"/>
              <a:t>Multiplication tables check</a:t>
            </a:r>
          </a:p>
        </p:txBody>
      </p:sp>
      <p:sp>
        <p:nvSpPr>
          <p:cNvPr id="5" name="Content Placeholder 4"/>
          <p:cNvSpPr>
            <a:spLocks noGrp="1"/>
          </p:cNvSpPr>
          <p:nvPr>
            <p:ph idx="1"/>
          </p:nvPr>
        </p:nvSpPr>
        <p:spPr>
          <a:xfrm>
            <a:off x="803243" y="2638044"/>
            <a:ext cx="5963317" cy="3263206"/>
          </a:xfrm>
        </p:spPr>
        <p:txBody>
          <a:bodyPr>
            <a:noAutofit/>
          </a:bodyPr>
          <a:lstStyle/>
          <a:p>
            <a:pPr>
              <a:spcBef>
                <a:spcPts val="0"/>
              </a:spcBef>
              <a:spcAft>
                <a:spcPts val="600"/>
              </a:spcAft>
              <a:buClrTx/>
            </a:pPr>
            <a:r>
              <a:rPr lang="en-US" sz="2400" dirty="0"/>
              <a:t>Schools will administer an on-screen </a:t>
            </a:r>
            <a:r>
              <a:rPr lang="en-US" sz="2400" dirty="0"/>
              <a:t>check </a:t>
            </a:r>
            <a:r>
              <a:rPr lang="en-US" sz="2400" dirty="0" smtClean="0"/>
              <a:t>(using </a:t>
            </a:r>
            <a:r>
              <a:rPr lang="en-US" sz="2400" dirty="0"/>
              <a:t>a computer or tablet) and online (using an internet </a:t>
            </a:r>
            <a:r>
              <a:rPr lang="en-US" sz="2400" dirty="0" smtClean="0"/>
              <a:t>connection) </a:t>
            </a:r>
            <a:r>
              <a:rPr lang="en-US" sz="2400" dirty="0" smtClean="0"/>
              <a:t>to </a:t>
            </a:r>
            <a:r>
              <a:rPr lang="en-US" sz="2400" dirty="0"/>
              <a:t>assess whether pupils are able to fluently recall their multiplication tables up to 12, through a set of timed questions. </a:t>
            </a:r>
            <a:r>
              <a:rPr lang="en-US" sz="2400" dirty="0"/>
              <a:t>No other equipment or resources are required. </a:t>
            </a:r>
            <a:endParaRPr lang="en-US" sz="2400" dirty="0" smtClean="0"/>
          </a:p>
        </p:txBody>
      </p:sp>
      <p:sp>
        <p:nvSpPr>
          <p:cNvPr id="14" name="Rectangle 13">
            <a:extLst>
              <a:ext uri="{FF2B5EF4-FFF2-40B4-BE49-F238E27FC236}">
                <a16:creationId xmlns:a16="http://schemas.microsoft.com/office/drawing/2014/main" xmlns="" id="{879398A9-0D0D-4901-BDDF-B3D93CECA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11FEC3B-E514-4E21-B2CB-7903A73569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899" y="1293275"/>
            <a:ext cx="2824398" cy="4279392"/>
          </a:xfrm>
          <a:prstGeom prst="rect">
            <a:avLst/>
          </a:prstGeom>
        </p:spPr>
      </p:pic>
    </p:spTree>
    <p:extLst>
      <p:ext uri="{BB962C8B-B14F-4D97-AF65-F5344CB8AC3E}">
        <p14:creationId xmlns:p14="http://schemas.microsoft.com/office/powerpoint/2010/main" val="1923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5496" y="978776"/>
            <a:ext cx="5925310" cy="1174991"/>
          </a:xfrm>
        </p:spPr>
        <p:txBody>
          <a:bodyPr>
            <a:normAutofit/>
          </a:bodyPr>
          <a:lstStyle/>
          <a:p>
            <a:r>
              <a:rPr lang="en-US" sz="2400" dirty="0"/>
              <a:t>Multiplication tables check</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814" r="-2" b="-2"/>
          <a:stretch/>
        </p:blipFill>
        <p:spPr>
          <a:xfrm>
            <a:off x="20" y="10"/>
            <a:ext cx="4657325" cy="6857990"/>
          </a:xfrm>
          <a:prstGeom prst="rect">
            <a:avLst/>
          </a:prstGeom>
        </p:spPr>
      </p:pic>
      <p:sp>
        <p:nvSpPr>
          <p:cNvPr id="3" name="Content Placeholder 2"/>
          <p:cNvSpPr>
            <a:spLocks noGrp="1"/>
          </p:cNvSpPr>
          <p:nvPr>
            <p:ph idx="1"/>
          </p:nvPr>
        </p:nvSpPr>
        <p:spPr>
          <a:xfrm>
            <a:off x="5445496" y="2640692"/>
            <a:ext cx="5925310" cy="3255252"/>
          </a:xfrm>
        </p:spPr>
        <p:txBody>
          <a:bodyPr>
            <a:normAutofit fontScale="85000" lnSpcReduction="20000"/>
          </a:bodyPr>
          <a:lstStyle/>
          <a:p>
            <a:r>
              <a:rPr lang="en-US" sz="2400" dirty="0"/>
              <a:t>Pupils will answer 3 practice questions before the check begins. The check consists of 25 questions. </a:t>
            </a:r>
          </a:p>
          <a:p>
            <a:r>
              <a:rPr lang="en-US" sz="2400" dirty="0"/>
              <a:t>Pupils will have 6 seconds to enter a response to the question. The 6 seconds start as soon as the question appears. Pupils will be able to input their response using the computer keyboard, a mouse (or equivalent) and the on-screen number pad, or a touchscreen device and the on-screen number pad. Once the pupil has input their answer, they can press enter to proceed, or wait until the time expires. Once the question is answered, there will be a 3 second pause before the next question appears. </a:t>
            </a:r>
          </a:p>
          <a:p>
            <a:endParaRPr lang="en-US" dirty="0"/>
          </a:p>
        </p:txBody>
      </p:sp>
    </p:spTree>
    <p:extLst>
      <p:ext uri="{BB962C8B-B14F-4D97-AF65-F5344CB8AC3E}">
        <p14:creationId xmlns:p14="http://schemas.microsoft.com/office/powerpoint/2010/main" val="3898027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4980" r="1" b="4999"/>
          <a:stretch/>
        </p:blipFill>
        <p:spPr>
          <a:xfrm>
            <a:off x="4650909" y="10"/>
            <a:ext cx="7541090" cy="6857989"/>
          </a:xfrm>
          <a:prstGeom prst="rect">
            <a:avLst/>
          </a:prstGeom>
        </p:spPr>
      </p:pic>
      <p:sp>
        <p:nvSpPr>
          <p:cNvPr id="11" name="Rectangle 1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sz="2600">
                <a:solidFill>
                  <a:schemeClr val="bg1"/>
                </a:solidFill>
              </a:rPr>
              <a:t>Multiplication tables check </a:t>
            </a:r>
          </a:p>
        </p:txBody>
      </p:sp>
      <p:sp>
        <p:nvSpPr>
          <p:cNvPr id="3" name="Content Placeholder 2"/>
          <p:cNvSpPr>
            <a:spLocks noGrp="1"/>
          </p:cNvSpPr>
          <p:nvPr>
            <p:ph idx="1"/>
          </p:nvPr>
        </p:nvSpPr>
        <p:spPr>
          <a:xfrm>
            <a:off x="643468" y="2638044"/>
            <a:ext cx="3363974" cy="3415622"/>
          </a:xfrm>
        </p:spPr>
        <p:txBody>
          <a:bodyPr>
            <a:normAutofit fontScale="55000" lnSpcReduction="20000"/>
          </a:bodyPr>
          <a:lstStyle/>
          <a:p>
            <a:pPr>
              <a:spcBef>
                <a:spcPts val="0"/>
              </a:spcBef>
              <a:spcAft>
                <a:spcPts val="600"/>
              </a:spcAft>
              <a:buClrTx/>
            </a:pPr>
            <a:r>
              <a:rPr lang="en-US" sz="3800" dirty="0">
                <a:solidFill>
                  <a:schemeClr val="bg1"/>
                </a:solidFill>
              </a:rPr>
              <a:t>Schools will have a 3-week window to administer the </a:t>
            </a:r>
            <a:r>
              <a:rPr lang="en-US" sz="3800" dirty="0" smtClean="0">
                <a:solidFill>
                  <a:schemeClr val="bg1"/>
                </a:solidFill>
              </a:rPr>
              <a:t>MTC in June each year. </a:t>
            </a:r>
          </a:p>
          <a:p>
            <a:pPr>
              <a:spcBef>
                <a:spcPts val="0"/>
              </a:spcBef>
              <a:spcAft>
                <a:spcPts val="600"/>
              </a:spcAft>
              <a:buClrTx/>
            </a:pPr>
            <a:r>
              <a:rPr lang="en-US" sz="3800" dirty="0">
                <a:solidFill>
                  <a:schemeClr val="bg1"/>
                </a:solidFill>
              </a:rPr>
              <a:t>Schools can choose to administer the check at any time within this window</a:t>
            </a:r>
            <a:r>
              <a:rPr lang="en-US" sz="3800" dirty="0"/>
              <a:t>. </a:t>
            </a:r>
            <a:endParaRPr lang="en-US" sz="3800" dirty="0" smtClean="0">
              <a:solidFill>
                <a:schemeClr val="bg1"/>
              </a:solidFill>
            </a:endParaRPr>
          </a:p>
          <a:p>
            <a:pPr>
              <a:spcBef>
                <a:spcPts val="0"/>
              </a:spcBef>
              <a:spcAft>
                <a:spcPts val="600"/>
              </a:spcAft>
              <a:buClrTx/>
            </a:pPr>
            <a:r>
              <a:rPr lang="en-US" sz="3800" dirty="0" smtClean="0">
                <a:solidFill>
                  <a:schemeClr val="bg1"/>
                </a:solidFill>
              </a:rPr>
              <a:t>Teachers </a:t>
            </a:r>
            <a:r>
              <a:rPr lang="en-US" sz="3800" dirty="0">
                <a:solidFill>
                  <a:schemeClr val="bg1"/>
                </a:solidFill>
              </a:rPr>
              <a:t>will have the flexibility to administer the check to individual pupils, small groups or a whole class at the same time.</a:t>
            </a:r>
          </a:p>
          <a:p>
            <a:pPr marL="0" marR="0" lvl="0" indent="0" defTabSz="914400" eaLnBrk="1" fontAlgn="auto" latinLnBrk="0" hangingPunct="1">
              <a:spcBef>
                <a:spcPts val="0"/>
              </a:spcBef>
              <a:spcAft>
                <a:spcPts val="600"/>
              </a:spcAft>
              <a:buClrTx/>
              <a:buSzTx/>
              <a:buFontTx/>
              <a:buNone/>
              <a:tabLst/>
              <a:defRPr/>
            </a:pPr>
            <a:endParaRPr lang="en-US" dirty="0">
              <a:solidFill>
                <a:schemeClr val="bg1"/>
              </a:solidFill>
            </a:endParaRPr>
          </a:p>
        </p:txBody>
      </p:sp>
    </p:spTree>
    <p:extLst>
      <p:ext uri="{BB962C8B-B14F-4D97-AF65-F5344CB8AC3E}">
        <p14:creationId xmlns:p14="http://schemas.microsoft.com/office/powerpoint/2010/main" val="3826095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TotalTime>
  <Words>810</Words>
  <Application>Microsoft Macintosh PowerPoint</Application>
  <PresentationFormat>Widescreen</PresentationFormat>
  <Paragraphs>41</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Gill Sans MT</vt:lpstr>
      <vt:lpstr>Arial</vt:lpstr>
      <vt:lpstr>Parcel</vt:lpstr>
      <vt:lpstr>Multiplication tables check </vt:lpstr>
      <vt:lpstr>Multiplication tables check</vt:lpstr>
      <vt:lpstr>Multiplication tables check</vt:lpstr>
      <vt:lpstr>Multiplication tables check</vt:lpstr>
      <vt:lpstr>Multiplication tables check</vt:lpstr>
      <vt:lpstr>Multiplication tables check</vt:lpstr>
      <vt:lpstr>Multiplication tables check</vt:lpstr>
      <vt:lpstr>Multiplication tables check</vt:lpstr>
      <vt:lpstr>Multiplication tables check </vt:lpstr>
      <vt:lpstr>Multiplication tables check</vt:lpstr>
      <vt:lpstr>Multiplication tables check</vt:lpstr>
      <vt:lpstr>Multiplication tables check</vt:lpstr>
      <vt:lpstr>Multiplication tables check</vt:lpstr>
      <vt:lpstr>Multiplication tables check</vt:lpstr>
      <vt:lpstr>Thank you for listening </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Multiplication tables check</dc:title>
  <dc:creator>Sharon Corfield</dc:creator>
  <cp:lastModifiedBy>Sharon Corfield</cp:lastModifiedBy>
  <cp:revision>45</cp:revision>
  <dcterms:created xsi:type="dcterms:W3CDTF">2019-11-24T12:08:39Z</dcterms:created>
  <dcterms:modified xsi:type="dcterms:W3CDTF">2019-11-24T15:43:02Z</dcterms:modified>
</cp:coreProperties>
</file>