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4"/>
  </p:notesMasterIdLst>
  <p:sldIdLst>
    <p:sldId id="259" r:id="rId2"/>
    <p:sldId id="261" r:id="rId3"/>
    <p:sldId id="265" r:id="rId4"/>
    <p:sldId id="267" r:id="rId5"/>
    <p:sldId id="268" r:id="rId6"/>
    <p:sldId id="269" r:id="rId7"/>
    <p:sldId id="270" r:id="rId8"/>
    <p:sldId id="271" r:id="rId9"/>
    <p:sldId id="273" r:id="rId10"/>
    <p:sldId id="274" r:id="rId11"/>
    <p:sldId id="264"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p:scale>
          <a:sx n="66" d="100"/>
          <a:sy n="66"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B348A-5820-0547-B0FE-1B7590FAF16A}" type="datetimeFigureOut">
              <a:rPr lang="en-US" smtClean="0"/>
              <a:t>9/20/2020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BF634-853D-7741-8250-65E4A2C74D5C}" type="slidenum">
              <a:rPr lang="en-US" smtClean="0"/>
              <a:t>‹#›</a:t>
            </a:fld>
            <a:endParaRPr lang="en-US"/>
          </a:p>
        </p:txBody>
      </p:sp>
    </p:spTree>
    <p:extLst>
      <p:ext uri="{BB962C8B-B14F-4D97-AF65-F5344CB8AC3E}">
        <p14:creationId xmlns:p14="http://schemas.microsoft.com/office/powerpoint/2010/main" val="1337298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1BF634-853D-7741-8250-65E4A2C74D5C}" type="slidenum">
              <a:rPr lang="en-US" smtClean="0"/>
              <a:t>11</a:t>
            </a:fld>
            <a:endParaRPr lang="en-US"/>
          </a:p>
        </p:txBody>
      </p:sp>
    </p:spTree>
    <p:extLst>
      <p:ext uri="{BB962C8B-B14F-4D97-AF65-F5344CB8AC3E}">
        <p14:creationId xmlns:p14="http://schemas.microsoft.com/office/powerpoint/2010/main" val="1697501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9/20/2020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9/20/2020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096" b="30740"/>
          <a:stretch/>
        </p:blipFill>
        <p:spPr>
          <a:xfrm>
            <a:off x="20" y="10"/>
            <a:ext cx="12191980" cy="6857990"/>
          </a:xfrm>
          <a:prstGeom prst="rect">
            <a:avLst/>
          </a:prstGeom>
        </p:spPr>
      </p:pic>
      <p:sp>
        <p:nvSpPr>
          <p:cNvPr id="2" name="Title 1"/>
          <p:cNvSpPr>
            <a:spLocks noGrp="1"/>
          </p:cNvSpPr>
          <p:nvPr>
            <p:ph type="title"/>
          </p:nvPr>
        </p:nvSpPr>
        <p:spPr>
          <a:xfrm>
            <a:off x="1600200" y="2386744"/>
            <a:ext cx="8991600" cy="1645920"/>
          </a:xfrm>
          <a:solidFill>
            <a:schemeClr val="bg1">
              <a:alpha val="60000"/>
            </a:schemeClr>
          </a:solidFill>
          <a:ln w="38100" cap="sq">
            <a:solidFill>
              <a:schemeClr val="tx1"/>
            </a:solidFill>
            <a:miter lim="800000"/>
          </a:ln>
        </p:spPr>
        <p:txBody>
          <a:bodyPr vert="horz" lIns="274320" tIns="182880" rIns="274320" bIns="182880" rtlCol="0" anchor="ctr" anchorCtr="1">
            <a:normAutofit fontScale="90000"/>
          </a:bodyPr>
          <a:lstStyle/>
          <a:p>
            <a:br>
              <a:rPr lang="en-US" dirty="0">
                <a:solidFill>
                  <a:schemeClr val="tx1"/>
                </a:solidFill>
              </a:rPr>
            </a:br>
            <a:r>
              <a:rPr lang="en-US" sz="5300" dirty="0">
                <a:solidFill>
                  <a:schemeClr val="tx1"/>
                </a:solidFill>
              </a:rPr>
              <a:t>Learning logs </a:t>
            </a:r>
            <a:br>
              <a:rPr lang="en-US" dirty="0">
                <a:solidFill>
                  <a:schemeClr val="tx1"/>
                </a:solidFill>
              </a:rPr>
            </a:br>
            <a:endParaRPr lang="en-US" dirty="0">
              <a:solidFill>
                <a:schemeClr val="tx1"/>
              </a:solidFill>
            </a:endParaRPr>
          </a:p>
        </p:txBody>
      </p:sp>
      <p:sp>
        <p:nvSpPr>
          <p:cNvPr id="3" name="Text Placeholder 2"/>
          <p:cNvSpPr>
            <a:spLocks noGrp="1"/>
          </p:cNvSpPr>
          <p:nvPr>
            <p:ph type="body" idx="1"/>
          </p:nvPr>
        </p:nvSpPr>
        <p:spPr>
          <a:xfrm>
            <a:off x="2695194" y="4352544"/>
            <a:ext cx="45719" cy="45719"/>
          </a:xfrm>
        </p:spPr>
        <p:txBody>
          <a:bodyPr vert="horz" lIns="91440" tIns="45720" rIns="91440" bIns="45720" rtlCol="0">
            <a:normAutofit fontScale="25000" lnSpcReduction="20000"/>
          </a:bodyPr>
          <a:lstStyle/>
          <a:p>
            <a:pPr algn="ctr"/>
            <a:endParaRPr lang="en-US" dirty="0">
              <a:solidFill>
                <a:srgbClr val="FFFFFF"/>
              </a:solidFill>
            </a:endParaRPr>
          </a:p>
        </p:txBody>
      </p:sp>
    </p:spTree>
    <p:extLst>
      <p:ext uri="{BB962C8B-B14F-4D97-AF65-F5344CB8AC3E}">
        <p14:creationId xmlns:p14="http://schemas.microsoft.com/office/powerpoint/2010/main" val="84105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r>
              <a:rPr lang="en-US" sz="2800">
                <a:solidFill>
                  <a:schemeClr val="bg1"/>
                </a:solidFill>
              </a:rPr>
              <a:t>LEARNING LOGS</a:t>
            </a:r>
          </a:p>
        </p:txBody>
      </p:sp>
      <p:sp>
        <p:nvSpPr>
          <p:cNvPr id="4" name="Text Placeholder 3"/>
          <p:cNvSpPr>
            <a:spLocks noGrp="1"/>
          </p:cNvSpPr>
          <p:nvPr>
            <p:ph type="body" sz="half" idx="2"/>
          </p:nvPr>
        </p:nvSpPr>
        <p:spPr>
          <a:xfrm>
            <a:off x="643468" y="2638044"/>
            <a:ext cx="3363974" cy="3960876"/>
          </a:xfrm>
        </p:spPr>
        <p:txBody>
          <a:bodyPr vert="horz" lIns="91440" tIns="45720" rIns="91440" bIns="45720" rtlCol="0">
            <a:noAutofit/>
          </a:bodyPr>
          <a:lstStyle/>
          <a:p>
            <a:pPr algn="l" fontAlgn="base"/>
            <a:r>
              <a:rPr lang="en-US" sz="2800" dirty="0"/>
              <a:t>We look forward to the Goldfinch, Kingfisher and Skylark classes completing their first learning logs this half-term. Our Robins class will be joining in the fun next half-term. </a:t>
            </a:r>
          </a:p>
          <a:p>
            <a:pPr algn="l" fontAlgn="base"/>
            <a:endParaRPr lang="en-US" sz="2000" dirty="0"/>
          </a:p>
          <a:p>
            <a:pPr indent="-228600" algn="l">
              <a:buFont typeface="Arial" panose="020B0604020202020204" pitchFamily="34" charset="0"/>
              <a:buChar char="•"/>
            </a:pPr>
            <a:endParaRPr lang="en-US" sz="2000" dirty="0">
              <a:solidFill>
                <a:schemeClr val="bg1"/>
              </a:solidFill>
            </a:endParaRPr>
          </a:p>
        </p:txBody>
      </p:sp>
      <p:pic>
        <p:nvPicPr>
          <p:cNvPr id="10244" name="Picture 4" desc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88020" y="804863"/>
            <a:ext cx="3711961" cy="524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343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2" y="964692"/>
            <a:ext cx="3066937" cy="1188720"/>
          </a:xfrm>
        </p:spPr>
        <p:txBody>
          <a:bodyPr vert="horz" lIns="182880" tIns="182880" rIns="182880" bIns="182880" rtlCol="0" anchor="ctr">
            <a:normAutofit/>
          </a:bodyPr>
          <a:lstStyle/>
          <a:p>
            <a:r>
              <a:rPr lang="en-US" sz="2800" dirty="0"/>
              <a:t>Enjoy!</a:t>
            </a:r>
          </a:p>
        </p:txBody>
      </p:sp>
      <p:sp>
        <p:nvSpPr>
          <p:cNvPr id="73" name="Rectangle 72">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mage result for creativity"/>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083970" y="1293275"/>
            <a:ext cx="5705856" cy="4279392"/>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2510614" y="7723333"/>
            <a:ext cx="3794760" cy="2194036"/>
          </a:xfrm>
        </p:spPr>
        <p:txBody>
          <a:bodyPr/>
          <a:lstStyle/>
          <a:p>
            <a:r>
              <a:rPr lang="en-US" sz="1600" dirty="0"/>
              <a:t> </a:t>
            </a:r>
          </a:p>
          <a:p>
            <a:endParaRPr lang="en-US" dirty="0"/>
          </a:p>
        </p:txBody>
      </p:sp>
    </p:spTree>
    <p:extLst>
      <p:ext uri="{BB962C8B-B14F-4D97-AF65-F5344CB8AC3E}">
        <p14:creationId xmlns:p14="http://schemas.microsoft.com/office/powerpoint/2010/main" val="3242036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096" b="30740"/>
          <a:stretch/>
        </p:blipFill>
        <p:spPr>
          <a:xfrm>
            <a:off x="20" y="10"/>
            <a:ext cx="12191980" cy="6857990"/>
          </a:xfrm>
          <a:prstGeom prst="rect">
            <a:avLst/>
          </a:prstGeom>
        </p:spPr>
      </p:pic>
      <p:sp>
        <p:nvSpPr>
          <p:cNvPr id="2" name="Title 1"/>
          <p:cNvSpPr>
            <a:spLocks noGrp="1"/>
          </p:cNvSpPr>
          <p:nvPr>
            <p:ph type="title"/>
          </p:nvPr>
        </p:nvSpPr>
        <p:spPr>
          <a:xfrm>
            <a:off x="1600200" y="2386744"/>
            <a:ext cx="8991600" cy="1645920"/>
          </a:xfrm>
          <a:solidFill>
            <a:schemeClr val="bg1">
              <a:alpha val="60000"/>
            </a:schemeClr>
          </a:solidFill>
          <a:ln w="38100" cap="sq">
            <a:solidFill>
              <a:schemeClr val="tx1"/>
            </a:solidFill>
            <a:miter lim="800000"/>
          </a:ln>
        </p:spPr>
        <p:txBody>
          <a:bodyPr vert="horz" lIns="274320" tIns="182880" rIns="274320" bIns="182880" rtlCol="0" anchor="ctr" anchorCtr="1">
            <a:normAutofit fontScale="90000"/>
          </a:bodyPr>
          <a:lstStyle/>
          <a:p>
            <a:br>
              <a:rPr lang="en-US">
                <a:solidFill>
                  <a:schemeClr val="tx1"/>
                </a:solidFill>
              </a:rPr>
            </a:br>
            <a:br>
              <a:rPr lang="en-US">
                <a:solidFill>
                  <a:schemeClr val="tx1"/>
                </a:solidFill>
              </a:rPr>
            </a:br>
            <a:r>
              <a:rPr lang="en-US" sz="5300">
                <a:solidFill>
                  <a:schemeClr val="tx1"/>
                </a:solidFill>
              </a:rPr>
              <a:t>Learning </a:t>
            </a:r>
            <a:r>
              <a:rPr lang="en-US" sz="5300" dirty="0">
                <a:solidFill>
                  <a:schemeClr val="tx1"/>
                </a:solidFill>
              </a:rPr>
              <a:t>logs</a:t>
            </a:r>
            <a:br>
              <a:rPr lang="en-US" sz="5300">
                <a:solidFill>
                  <a:schemeClr val="tx1"/>
                </a:solidFill>
              </a:rPr>
            </a:br>
            <a:r>
              <a:rPr lang="en-US" sz="5300">
                <a:solidFill>
                  <a:schemeClr val="tx1"/>
                </a:solidFill>
              </a:rPr>
              <a:t> </a:t>
            </a:r>
            <a:br>
              <a:rPr lang="en-US" dirty="0">
                <a:solidFill>
                  <a:schemeClr val="tx1"/>
                </a:solidFill>
              </a:rPr>
            </a:br>
            <a:endParaRPr lang="en-US" dirty="0">
              <a:solidFill>
                <a:schemeClr val="tx1"/>
              </a:solidFill>
            </a:endParaRPr>
          </a:p>
        </p:txBody>
      </p:sp>
      <p:sp>
        <p:nvSpPr>
          <p:cNvPr id="3" name="Text Placeholder 2"/>
          <p:cNvSpPr>
            <a:spLocks noGrp="1"/>
          </p:cNvSpPr>
          <p:nvPr>
            <p:ph type="body" idx="1"/>
          </p:nvPr>
        </p:nvSpPr>
        <p:spPr>
          <a:xfrm>
            <a:off x="2695194" y="4352544"/>
            <a:ext cx="45719" cy="45719"/>
          </a:xfrm>
        </p:spPr>
        <p:txBody>
          <a:bodyPr vert="horz" lIns="91440" tIns="45720" rIns="91440" bIns="45720" rtlCol="0">
            <a:normAutofit fontScale="25000" lnSpcReduction="20000"/>
          </a:bodyPr>
          <a:lstStyle/>
          <a:p>
            <a:pPr algn="ctr"/>
            <a:endParaRPr lang="en-US" dirty="0">
              <a:solidFill>
                <a:srgbClr val="FFFFFF"/>
              </a:solidFill>
            </a:endParaRPr>
          </a:p>
        </p:txBody>
      </p:sp>
    </p:spTree>
    <p:extLst>
      <p:ext uri="{BB962C8B-B14F-4D97-AF65-F5344CB8AC3E}">
        <p14:creationId xmlns:p14="http://schemas.microsoft.com/office/powerpoint/2010/main" val="85395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What is a learning log?</a:t>
            </a:r>
            <a:endParaRPr lang="en-US" dirty="0"/>
          </a:p>
        </p:txBody>
      </p:sp>
      <p:sp>
        <p:nvSpPr>
          <p:cNvPr id="4" name="Text Placeholder 3"/>
          <p:cNvSpPr>
            <a:spLocks noGrp="1"/>
          </p:cNvSpPr>
          <p:nvPr>
            <p:ph type="body" sz="half" idx="2"/>
          </p:nvPr>
        </p:nvSpPr>
        <p:spPr/>
        <p:txBody>
          <a:bodyPr>
            <a:noAutofit/>
          </a:bodyPr>
          <a:lstStyle/>
          <a:p>
            <a:r>
              <a:rPr lang="en-US" sz="3600" dirty="0"/>
              <a:t>A way of making home learning more creative, personal and fun!</a:t>
            </a:r>
          </a:p>
        </p:txBody>
      </p:sp>
      <p:pic>
        <p:nvPicPr>
          <p:cNvPr id="2050" name="Picture 2" descr="mage result for creativit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35763" y="2006766"/>
            <a:ext cx="4816475" cy="284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03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r>
              <a:rPr lang="en-US">
                <a:solidFill>
                  <a:schemeClr val="bg1"/>
                </a:solidFill>
              </a:rPr>
              <a:t>Learning logs</a:t>
            </a:r>
          </a:p>
        </p:txBody>
      </p:sp>
      <p:sp>
        <p:nvSpPr>
          <p:cNvPr id="4" name="Content Placeholder 3"/>
          <p:cNvSpPr>
            <a:spLocks noGrp="1"/>
          </p:cNvSpPr>
          <p:nvPr>
            <p:ph sz="half" idx="2"/>
          </p:nvPr>
        </p:nvSpPr>
        <p:spPr>
          <a:xfrm>
            <a:off x="643468" y="2638044"/>
            <a:ext cx="3363974" cy="3415622"/>
          </a:xfrm>
        </p:spPr>
        <p:txBody>
          <a:bodyPr vert="horz" lIns="91440" tIns="45720" rIns="91440" bIns="45720" rtlCol="0">
            <a:normAutofit/>
          </a:bodyPr>
          <a:lstStyle/>
          <a:p>
            <a:r>
              <a:rPr lang="en-US" sz="3600" dirty="0">
                <a:solidFill>
                  <a:schemeClr val="bg1"/>
                </a:solidFill>
              </a:rPr>
              <a:t>Each log is a unique record of the child's thinking and learning. </a:t>
            </a:r>
          </a:p>
          <a:p>
            <a:endParaRPr lang="en-US" sz="3600" dirty="0">
              <a:solidFill>
                <a:schemeClr val="bg1"/>
              </a:solidFill>
            </a:endParaRPr>
          </a:p>
        </p:txBody>
      </p:sp>
      <p:pic>
        <p:nvPicPr>
          <p:cNvPr id="1026" name="Picture 2" descr="mage result for creativity"/>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5297763" y="1199865"/>
            <a:ext cx="6250769" cy="4297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99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966A4D4-049A-4389-B407-0E7091A0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4672" y="1290025"/>
            <a:ext cx="4475892" cy="1188720"/>
          </a:xfrm>
          <a:solidFill>
            <a:srgbClr val="FFFFFF"/>
          </a:solidFill>
          <a:ln>
            <a:solidFill>
              <a:srgbClr val="404040"/>
            </a:solidFill>
          </a:ln>
        </p:spPr>
        <p:txBody>
          <a:bodyPr vert="horz" lIns="182880" tIns="182880" rIns="182880" bIns="182880" rtlCol="0" anchor="ctr">
            <a:normAutofit/>
          </a:bodyPr>
          <a:lstStyle/>
          <a:p>
            <a:r>
              <a:rPr lang="en-US"/>
              <a:t>learning logs</a:t>
            </a:r>
          </a:p>
        </p:txBody>
      </p:sp>
      <p:sp>
        <p:nvSpPr>
          <p:cNvPr id="4" name="Content Placeholder 3"/>
          <p:cNvSpPr>
            <a:spLocks noGrp="1"/>
          </p:cNvSpPr>
          <p:nvPr>
            <p:ph sz="half" idx="2"/>
          </p:nvPr>
        </p:nvSpPr>
        <p:spPr>
          <a:xfrm>
            <a:off x="804672" y="2858703"/>
            <a:ext cx="4475892" cy="3042547"/>
          </a:xfrm>
        </p:spPr>
        <p:txBody>
          <a:bodyPr vert="horz" lIns="91440" tIns="45720" rIns="91440" bIns="45720" rtlCol="0">
            <a:normAutofit fontScale="85000" lnSpcReduction="20000"/>
          </a:bodyPr>
          <a:lstStyle/>
          <a:p>
            <a:pPr>
              <a:lnSpc>
                <a:spcPct val="90000"/>
              </a:lnSpc>
            </a:pPr>
            <a:r>
              <a:rPr lang="en-US" sz="2400" dirty="0">
                <a:solidFill>
                  <a:srgbClr val="FFFFFF"/>
                </a:solidFill>
              </a:rPr>
              <a:t>A task will be set that is relevant to learning taking place in the classroom. Children are given the opportunity to respond to this in their own individual way and each Learning Log is unique. </a:t>
            </a:r>
          </a:p>
          <a:p>
            <a:pPr>
              <a:lnSpc>
                <a:spcPct val="90000"/>
              </a:lnSpc>
            </a:pPr>
            <a:r>
              <a:rPr lang="en-US" sz="2400" dirty="0">
                <a:solidFill>
                  <a:srgbClr val="FFFFFF"/>
                </a:solidFill>
              </a:rPr>
              <a:t>The work needs to be well presented but the way that children choose to do this is entirely up to them. It might include written accounts, poetry, music, fold-out charts, pictures, diagrams, art, modelling, sculpture, baking etc. The children are in control!</a:t>
            </a:r>
          </a:p>
          <a:p>
            <a:pPr>
              <a:lnSpc>
                <a:spcPct val="90000"/>
              </a:lnSpc>
            </a:pPr>
            <a:endParaRPr lang="en-US" sz="2400" dirty="0">
              <a:solidFill>
                <a:srgbClr val="FFFFFF"/>
              </a:solidFill>
            </a:endParaRPr>
          </a:p>
          <a:p>
            <a:pPr>
              <a:lnSpc>
                <a:spcPct val="90000"/>
              </a:lnSpc>
            </a:pPr>
            <a:endParaRPr lang="en-US" sz="2400" dirty="0">
              <a:solidFill>
                <a:srgbClr val="FFFFFF"/>
              </a:solidFill>
            </a:endParaRPr>
          </a:p>
          <a:p>
            <a:pPr>
              <a:lnSpc>
                <a:spcPct val="90000"/>
              </a:lnSpc>
            </a:pPr>
            <a:endParaRPr lang="en-US" dirty="0">
              <a:solidFill>
                <a:srgbClr val="FFFFFF"/>
              </a:solidFill>
            </a:endParaRPr>
          </a:p>
        </p:txBody>
      </p:sp>
      <p:sp>
        <p:nvSpPr>
          <p:cNvPr id="73" name="Rectangle 72">
            <a:extLst>
              <a:ext uri="{FF2B5EF4-FFF2-40B4-BE49-F238E27FC236}">
                <a16:creationId xmlns:a16="http://schemas.microsoft.com/office/drawing/2014/main" id="{B5899359-8523-4D4D-B568-3FDFAF98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E9C9585-DA89-4D7E-BCDF-576461A1A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age result for creativity"/>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7064692" y="2105986"/>
            <a:ext cx="4159568" cy="2329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45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mage result for creativity"/>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0613" r="27534"/>
          <a:stretch/>
        </p:blipFill>
        <p:spPr bwMode="auto">
          <a:xfrm>
            <a:off x="4650909" y="10"/>
            <a:ext cx="7541090" cy="6857989"/>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r>
              <a:rPr lang="en-US">
                <a:solidFill>
                  <a:schemeClr val="bg1"/>
                </a:solidFill>
              </a:rPr>
              <a:t>How will feedback be given?</a:t>
            </a:r>
          </a:p>
        </p:txBody>
      </p:sp>
      <p:sp>
        <p:nvSpPr>
          <p:cNvPr id="3" name="Content Placeholder 2"/>
          <p:cNvSpPr>
            <a:spLocks noGrp="1"/>
          </p:cNvSpPr>
          <p:nvPr>
            <p:ph sz="half" idx="1"/>
          </p:nvPr>
        </p:nvSpPr>
        <p:spPr>
          <a:xfrm>
            <a:off x="643468" y="2638044"/>
            <a:ext cx="3363974" cy="3415622"/>
          </a:xfrm>
        </p:spPr>
        <p:txBody>
          <a:bodyPr vert="horz" lIns="91440" tIns="45720" rIns="91440" bIns="45720" rtlCol="0">
            <a:normAutofit/>
          </a:bodyPr>
          <a:lstStyle/>
          <a:p>
            <a:r>
              <a:rPr lang="en-US" sz="3500" dirty="0">
                <a:solidFill>
                  <a:schemeClr val="bg1"/>
                </a:solidFill>
              </a:rPr>
              <a:t>Feedback will be given by your child’s class teacher and returned to you in the log. </a:t>
            </a:r>
          </a:p>
          <a:p>
            <a:endParaRPr lang="en-US" dirty="0">
              <a:solidFill>
                <a:schemeClr val="bg1"/>
              </a:solidFill>
            </a:endParaRPr>
          </a:p>
        </p:txBody>
      </p:sp>
    </p:spTree>
    <p:extLst>
      <p:ext uri="{BB962C8B-B14F-4D97-AF65-F5344CB8AC3E}">
        <p14:creationId xmlns:p14="http://schemas.microsoft.com/office/powerpoint/2010/main" val="267063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65043"/>
            <a:ext cx="7729728" cy="1888369"/>
          </a:xfrm>
        </p:spPr>
        <p:txBody>
          <a:bodyPr>
            <a:noAutofit/>
          </a:bodyPr>
          <a:lstStyle/>
          <a:p>
            <a:br>
              <a:rPr lang="en-US" sz="3200" dirty="0"/>
            </a:br>
            <a:r>
              <a:rPr lang="en-US" sz="3200" dirty="0"/>
              <a:t>How often will my child have a task and how long should they spend on it? </a:t>
            </a:r>
            <a:br>
              <a:rPr lang="en-US" sz="3200" dirty="0"/>
            </a:br>
            <a:endParaRPr lang="en-US" sz="3200" dirty="0"/>
          </a:p>
        </p:txBody>
      </p:sp>
      <p:sp>
        <p:nvSpPr>
          <p:cNvPr id="4" name="Content Placeholder 3"/>
          <p:cNvSpPr>
            <a:spLocks noGrp="1"/>
          </p:cNvSpPr>
          <p:nvPr>
            <p:ph sz="half" idx="2"/>
          </p:nvPr>
        </p:nvSpPr>
        <p:spPr/>
        <p:txBody>
          <a:bodyPr>
            <a:normAutofit fontScale="92500" lnSpcReduction="10000"/>
          </a:bodyPr>
          <a:lstStyle/>
          <a:p>
            <a:r>
              <a:rPr lang="en-US" sz="2000" dirty="0"/>
              <a:t>A Learning Log task will be set each half term in connection with the theme being studied (a total of 6 throughout the year). 4 weeks will be given for the completion of each task. </a:t>
            </a:r>
          </a:p>
          <a:p>
            <a:r>
              <a:rPr lang="en-US" sz="2000" dirty="0"/>
              <a:t>When the completed logs are returned to school they will be shared as a class to enable the children to learn from each other. This will be known as ‘feedback week.’ </a:t>
            </a:r>
          </a:p>
          <a:p>
            <a:endParaRPr lang="en-US" dirty="0"/>
          </a:p>
        </p:txBody>
      </p:sp>
      <p:pic>
        <p:nvPicPr>
          <p:cNvPr id="5122" name="Picture 2" descr="mage result for child creativity"/>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166144" y="2638425"/>
            <a:ext cx="3101975" cy="310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968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97565"/>
            <a:ext cx="7729728" cy="1755847"/>
          </a:xfrm>
        </p:spPr>
        <p:txBody>
          <a:bodyPr>
            <a:noAutofit/>
          </a:bodyPr>
          <a:lstStyle/>
          <a:p>
            <a:br>
              <a:rPr lang="en-US" sz="3200" dirty="0"/>
            </a:br>
            <a:r>
              <a:rPr lang="en-US" sz="3200" dirty="0"/>
              <a:t>How often will my child have a task and how long should they spend on it? </a:t>
            </a:r>
            <a:br>
              <a:rPr lang="en-US" sz="3200" dirty="0"/>
            </a:br>
            <a:endParaRPr lang="en-US" sz="3200" dirty="0"/>
          </a:p>
        </p:txBody>
      </p:sp>
      <p:sp>
        <p:nvSpPr>
          <p:cNvPr id="3" name="Content Placeholder 2"/>
          <p:cNvSpPr>
            <a:spLocks noGrp="1"/>
          </p:cNvSpPr>
          <p:nvPr>
            <p:ph sz="half" idx="1"/>
          </p:nvPr>
        </p:nvSpPr>
        <p:spPr/>
        <p:txBody>
          <a:bodyPr>
            <a:normAutofit fontScale="92500" lnSpcReduction="20000"/>
          </a:bodyPr>
          <a:lstStyle/>
          <a:p>
            <a:r>
              <a:rPr lang="en-US" sz="3600" dirty="0"/>
              <a:t>How long your child spends on their learning log will depend upon their personal level of investment to their learning log. </a:t>
            </a:r>
          </a:p>
          <a:p>
            <a:endParaRPr lang="en-US" sz="3600" dirty="0"/>
          </a:p>
          <a:p>
            <a:endParaRPr lang="en-US" sz="2400" dirty="0"/>
          </a:p>
        </p:txBody>
      </p:sp>
      <p:pic>
        <p:nvPicPr>
          <p:cNvPr id="1026" name="Picture 2" descr="mage result for child creativit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86560" y="2758440"/>
            <a:ext cx="5599729" cy="2981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3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2" y="964692"/>
            <a:ext cx="3066937" cy="1188720"/>
          </a:xfrm>
        </p:spPr>
        <p:txBody>
          <a:bodyPr vert="horz" lIns="182880" tIns="182880" rIns="182880" bIns="182880" rtlCol="0" anchor="ctr">
            <a:normAutofit/>
          </a:bodyPr>
          <a:lstStyle/>
          <a:p>
            <a:r>
              <a:rPr lang="en-US" sz="2000"/>
              <a:t>What might a learning log look like?</a:t>
            </a:r>
          </a:p>
        </p:txBody>
      </p:sp>
      <p:sp>
        <p:nvSpPr>
          <p:cNvPr id="4" name="Text Placeholder 3"/>
          <p:cNvSpPr>
            <a:spLocks noGrp="1"/>
          </p:cNvSpPr>
          <p:nvPr>
            <p:ph type="body" sz="half" idx="2"/>
          </p:nvPr>
        </p:nvSpPr>
        <p:spPr>
          <a:xfrm>
            <a:off x="803244" y="2425567"/>
            <a:ext cx="3063765" cy="4061860"/>
          </a:xfrm>
        </p:spPr>
        <p:txBody>
          <a:bodyPr vert="horz" lIns="91440" tIns="45720" rIns="91440" bIns="45720" rtlCol="0">
            <a:noAutofit/>
          </a:bodyPr>
          <a:lstStyle/>
          <a:p>
            <a:pPr algn="l"/>
            <a:r>
              <a:rPr lang="en-US" sz="2400" dirty="0">
                <a:solidFill>
                  <a:schemeClr val="tx1">
                    <a:lumMod val="85000"/>
                    <a:lumOff val="15000"/>
                  </a:schemeClr>
                </a:solidFill>
              </a:rPr>
              <a:t>Each child will have an A4 book in which to record their responses to learning challenges set by their class teacher. </a:t>
            </a:r>
          </a:p>
          <a:p>
            <a:pPr algn="l"/>
            <a:r>
              <a:rPr lang="en-US" sz="2400" dirty="0">
                <a:solidFill>
                  <a:schemeClr val="tx1">
                    <a:lumMod val="85000"/>
                    <a:lumOff val="15000"/>
                  </a:schemeClr>
                </a:solidFill>
              </a:rPr>
              <a:t>However, their response may of course extend beyond their A4 book.</a:t>
            </a:r>
          </a:p>
        </p:txBody>
      </p:sp>
      <p:sp>
        <p:nvSpPr>
          <p:cNvPr id="135" name="Rectangle 134">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136">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mage result for  creativity"/>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823366" y="1518149"/>
            <a:ext cx="6227064" cy="3829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397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LOGS</a:t>
            </a:r>
          </a:p>
        </p:txBody>
      </p:sp>
      <p:sp>
        <p:nvSpPr>
          <p:cNvPr id="3" name="Content Placeholder 2"/>
          <p:cNvSpPr>
            <a:spLocks noGrp="1"/>
          </p:cNvSpPr>
          <p:nvPr>
            <p:ph idx="1"/>
          </p:nvPr>
        </p:nvSpPr>
        <p:spPr>
          <a:xfrm>
            <a:off x="2231136" y="2638044"/>
            <a:ext cx="7729728" cy="3412236"/>
          </a:xfrm>
        </p:spPr>
        <p:txBody>
          <a:bodyPr>
            <a:normAutofit fontScale="85000" lnSpcReduction="20000"/>
          </a:bodyPr>
          <a:lstStyle/>
          <a:p>
            <a:r>
              <a:rPr lang="en-US" sz="3300" b="1" dirty="0"/>
              <a:t>Allow for individualism.</a:t>
            </a:r>
            <a:endParaRPr lang="en-US" sz="3300" dirty="0"/>
          </a:p>
          <a:p>
            <a:r>
              <a:rPr lang="en-US" sz="3300" b="1" dirty="0"/>
              <a:t>Allow you to see the inside world of the child.</a:t>
            </a:r>
            <a:endParaRPr lang="en-US" sz="3300" dirty="0"/>
          </a:p>
          <a:p>
            <a:r>
              <a:rPr lang="en-US" sz="3300" b="1" dirty="0"/>
              <a:t>They’re fun!</a:t>
            </a:r>
            <a:endParaRPr lang="en-US" sz="3300" dirty="0"/>
          </a:p>
          <a:p>
            <a:r>
              <a:rPr lang="en-US" sz="3300" b="1" dirty="0"/>
              <a:t>They are driven by the child and not the teacher.</a:t>
            </a:r>
            <a:endParaRPr lang="en-US" sz="3300" dirty="0"/>
          </a:p>
          <a:p>
            <a:r>
              <a:rPr lang="en-US" sz="3300" b="1" dirty="0"/>
              <a:t>They encourage creativity, collaboration and celebration of learning.</a:t>
            </a:r>
            <a:r>
              <a:rPr lang="en-US" sz="2400" b="1" dirty="0"/>
              <a:t> </a:t>
            </a:r>
            <a:endParaRPr lang="en-US" sz="2400" dirty="0"/>
          </a:p>
          <a:p>
            <a:endParaRPr lang="en-US" dirty="0"/>
          </a:p>
        </p:txBody>
      </p:sp>
    </p:spTree>
    <p:extLst>
      <p:ext uri="{BB962C8B-B14F-4D97-AF65-F5344CB8AC3E}">
        <p14:creationId xmlns:p14="http://schemas.microsoft.com/office/powerpoint/2010/main" val="102952037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1395</TotalTime>
  <Words>414</Words>
  <Application>Microsoft Office PowerPoint</Application>
  <PresentationFormat>Widescreen</PresentationFormat>
  <Paragraphs>31</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Gill Sans MT</vt:lpstr>
      <vt:lpstr>Parcel</vt:lpstr>
      <vt:lpstr> Learning logs  </vt:lpstr>
      <vt:lpstr>What is a learning log?</vt:lpstr>
      <vt:lpstr>Learning logs</vt:lpstr>
      <vt:lpstr>learning logs</vt:lpstr>
      <vt:lpstr>How will feedback be given?</vt:lpstr>
      <vt:lpstr> How often will my child have a task and how long should they spend on it?  </vt:lpstr>
      <vt:lpstr> How often will my child have a task and how long should they spend on it?  </vt:lpstr>
      <vt:lpstr>What might a learning log look like?</vt:lpstr>
      <vt:lpstr>LEARNING LOGS</vt:lpstr>
      <vt:lpstr>LEARNING LOGS</vt:lpstr>
      <vt:lpstr>Enjoy!</vt:lpstr>
      <vt:lpstr>  Learning logs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Celebration assembly</dc:title>
  <dc:creator>Sharon Corfield</dc:creator>
  <cp:lastModifiedBy>S McAloon SMY</cp:lastModifiedBy>
  <cp:revision>40</cp:revision>
  <dcterms:created xsi:type="dcterms:W3CDTF">2019-09-11T22:13:52Z</dcterms:created>
  <dcterms:modified xsi:type="dcterms:W3CDTF">2020-09-20T12:55:50Z</dcterms:modified>
</cp:coreProperties>
</file>